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75" r:id="rId4"/>
    <p:sldId id="262" r:id="rId5"/>
    <p:sldId id="260" r:id="rId6"/>
    <p:sldId id="261" r:id="rId7"/>
    <p:sldId id="272" r:id="rId8"/>
    <p:sldId id="264" r:id="rId9"/>
    <p:sldId id="263" r:id="rId10"/>
    <p:sldId id="283" r:id="rId11"/>
    <p:sldId id="277" r:id="rId12"/>
    <p:sldId id="268" r:id="rId13"/>
    <p:sldId id="284" r:id="rId14"/>
    <p:sldId id="270" r:id="rId15"/>
    <p:sldId id="279" r:id="rId16"/>
    <p:sldId id="267" r:id="rId17"/>
    <p:sldId id="28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без заголовка" id="{E7CBB399-CE58-437A-86E5-29AF1039548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 snapToGrid="0">
      <p:cViewPr>
        <p:scale>
          <a:sx n="70" d="100"/>
          <a:sy n="70" d="100"/>
        </p:scale>
        <p:origin x="-636" y="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0267E1-8843-46FE-99A2-394BB02BC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688F6EE-4922-4215-9BA5-52C49C14C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12F73A7-D83F-47DB-8B92-B72C12E47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C118-1B55-48A2-87D3-E179D3DE4D3E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193C1AE-5EE8-4954-AAD6-B2D76A9AF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51883DA-F544-4C57-8834-98A47D706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F656-E472-4086-BAE3-AAADCB054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936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40B90E-2901-4866-A860-9F313D68B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B64EED3-F33C-4DB8-9641-904C068DF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47A754C-4ACD-422F-904F-645C596D5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C118-1B55-48A2-87D3-E179D3DE4D3E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A954317-0C82-4C51-85AB-8211C2E9F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B9AA4B7-0CE9-43D0-99B1-C5277621B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F656-E472-4086-BAE3-AAADCB054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092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F4240E6-434A-4312-A2F2-2B110E6E3D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7CB30F1-6853-466D-9714-7CE4C005F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3BD4E4C-D7B1-40F1-A51A-24031DABD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C118-1B55-48A2-87D3-E179D3DE4D3E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02BA68B-D4ED-4F4F-8849-0655E0EEB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7FA6E72-ECEF-4753-B2B8-3D7E33A03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F656-E472-4086-BAE3-AAADCB054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6681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C9FEF4-F64E-4BF0-AFF9-B23450EF3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B31737C-734C-4D20-A1B4-983242A2B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88BA76E-2D99-4539-952D-788E4D42E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C118-1B55-48A2-87D3-E179D3DE4D3E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7990962-0271-4F7C-AFFB-FAB22718C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3DC6BDA-995D-4AA1-B477-7A3B3C83C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F656-E472-4086-BAE3-AAADCB054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035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922F28-C7B6-4259-AD21-A11DF0AEE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5367258-215D-46F8-B1B9-7800312D2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944B617-CD05-4C10-875C-AE28D2EA4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C118-1B55-48A2-87D3-E179D3DE4D3E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560FA25-F155-4EDE-99CD-2D23108B4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23B4CBD-284F-4DDF-A6F8-0A517FEC4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F656-E472-4086-BAE3-AAADCB054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4224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76895A-418F-4FD7-A8B6-7A48F6F4E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BB9C960-05AB-47AC-BA3C-916B8C8B0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C116BDD-CF3B-4A59-9CCF-FB3F4E1E6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ADF3AAA-C2E3-4624-BCF6-CA38175F0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C118-1B55-48A2-87D3-E179D3DE4D3E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03B81B8-15EC-4715-AEF3-DABD5DB9C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521EDB2-0A30-413C-A329-44637F3F5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F656-E472-4086-BAE3-AAADCB054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826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6E7F73-C54B-4772-89DA-996E8F737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C73FDEE-535F-4191-AC62-C47163DF0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1611401-6A3D-4474-93E7-8E47A90DA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992A86F-CD1E-435A-98DC-94012307F4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A495D6A-A3B1-408A-AF0F-A59B764741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1FD50B7-CD38-4914-82C2-AABA2980C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C118-1B55-48A2-87D3-E179D3DE4D3E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60A44E4-8269-4B6A-ACE8-074FF1710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56DCE96-7D68-43A7-8076-67A99A855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F656-E472-4086-BAE3-AAADCB054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874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1E47E7-D2EE-4142-8B0A-F7656C8BB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0B28BF5-88A5-45C8-BE1C-131046C37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C118-1B55-48A2-87D3-E179D3DE4D3E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AEE4197-7F4C-48B6-970B-D5DC07542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9DB6FD4-B02A-4937-8507-3D0099CEB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F656-E472-4086-BAE3-AAADCB054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983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EE645C1-D110-4A45-A7C7-0BE89D229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C118-1B55-48A2-87D3-E179D3DE4D3E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AED14B9-6C4D-4DB4-9173-0E30CB8BD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F8D1376-61C3-4352-991C-6166E5290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F656-E472-4086-BAE3-AAADCB054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568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0D4F32-5EA9-4911-9970-1E4DCC70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F042E24-746D-4D2C-8567-C1BAD78D5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52DEC47-1236-4683-9B4C-33DCADA1E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52C2934-9E30-44FF-86FB-9F9C21673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C118-1B55-48A2-87D3-E179D3DE4D3E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F437DDB-02F1-40D5-8AD9-011BE5C13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40F1FD8-B376-4EA3-A6A9-C9D6B73CE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F656-E472-4086-BAE3-AAADCB054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683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562F0C-BA3B-40C5-B38B-4EF39E54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B35B7F9-CC2A-45BF-8067-F8CD7FF08B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5F3202E-6F3B-4A13-BCC3-A1F7BAA65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3A93AE7-2DBE-4A01-B335-54F67DFE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C118-1B55-48A2-87D3-E179D3DE4D3E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BB988BC-9DA1-4FCE-A341-47871760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E197129-FDBA-4320-96A2-1420F2D2D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F656-E472-4086-BAE3-AAADCB054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45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FF69FF-76F8-4DF4-A052-CEB054021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8C88290-74C7-42E1-9CA3-9796739FF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FF66CFE-F0F2-4EDF-BDB7-7AD2DAE35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4C118-1B55-48A2-87D3-E179D3DE4D3E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296B777-8777-45D2-AAD5-971693053A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07FE3D9-7ACE-45C2-8929-22833AE00E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3F656-E472-4086-BAE3-AAADCB054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856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91587D6-07AB-4EBF-8D0D-4B543BA3C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C414F7B-85A0-401E-974E-30228D7357C8}"/>
              </a:ext>
            </a:extLst>
          </p:cNvPr>
          <p:cNvSpPr txBox="1"/>
          <p:nvPr/>
        </p:nvSpPr>
        <p:spPr>
          <a:xfrm>
            <a:off x="2442117" y="1933732"/>
            <a:ext cx="79285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Нейрогимнастика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 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 развитии детей дошкольного возраста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41443CA-7262-496B-BAD5-630E7E316708}"/>
              </a:ext>
            </a:extLst>
          </p:cNvPr>
          <p:cNvSpPr txBox="1"/>
          <p:nvPr/>
        </p:nvSpPr>
        <p:spPr>
          <a:xfrm>
            <a:off x="8413703" y="4422098"/>
            <a:ext cx="3653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Georgia" panose="02040502050405020303" pitchFamily="18" charset="0"/>
              </a:rPr>
              <a:t>Подготовила: воспитатель </a:t>
            </a:r>
          </a:p>
          <a:p>
            <a:pPr algn="r"/>
            <a:r>
              <a:rPr lang="ru-RU" sz="2000" dirty="0" smtClean="0">
                <a:latin typeface="Georgia" panose="02040502050405020303" pitchFamily="18" charset="0"/>
              </a:rPr>
              <a:t>Щербакова Ирина Ивановна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CA40667-B4B0-49FA-8D98-BEBEEE04DB6B}"/>
              </a:ext>
            </a:extLst>
          </p:cNvPr>
          <p:cNvSpPr txBox="1"/>
          <p:nvPr/>
        </p:nvSpPr>
        <p:spPr>
          <a:xfrm>
            <a:off x="5603495" y="6319408"/>
            <a:ext cx="1228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Georgia" panose="02040502050405020303" pitchFamily="18" charset="0"/>
              </a:rPr>
              <a:t>2024 </a:t>
            </a:r>
            <a:r>
              <a:rPr lang="ru-RU" sz="2000" dirty="0">
                <a:latin typeface="Georgia" panose="02040502050405020303" pitchFamily="18" charset="0"/>
              </a:rPr>
              <a:t>год</a:t>
            </a:r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1338263" y="338138"/>
            <a:ext cx="9467850" cy="1128712"/>
            <a:chOff x="843" y="213"/>
            <a:chExt cx="5964" cy="711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843" y="213"/>
              <a:ext cx="5964" cy="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i="1" dirty="0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1598" y="222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6046" y="222"/>
              <a:ext cx="96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5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1951" y="546"/>
              <a:ext cx="96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5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986" y="54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692" y="546"/>
              <a:ext cx="96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5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633928" y="644577"/>
            <a:ext cx="95187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Муниципальное бюджетное дошкольное образовательное учреждение «</a:t>
            </a:r>
            <a:r>
              <a:rPr lang="ru-RU" sz="20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Бурлаковский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детский сад «Золотой ключик»</a:t>
            </a:r>
            <a:endParaRPr lang="ru-RU" sz="2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231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D5D9B21-4A69-41EA-98E1-518D4C008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04967" y="573206"/>
            <a:ext cx="5514833" cy="560375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>
                <a:latin typeface="Georgia" pitchFamily="18" charset="0"/>
              </a:rPr>
              <a:t>«Кулак – ребро – ладонь».</a:t>
            </a:r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Ребенку показывают три положения руки, последовательно сменяющих друг друга: ладонь, сжатая в кулак, ладонь ребром, распрямленная ладонь. Ребенок выполняет движение вместе с взрослым, затем по памяти в течение 8-10 повторений. Упражнение выполняется сначала правой рукой, потом – левой, затем – двумя руками.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 </a:t>
            </a:r>
          </a:p>
          <a:p>
            <a:pPr fontAlgn="base">
              <a:buNone/>
            </a:pPr>
            <a:r>
              <a:rPr lang="ru-RU" b="1" i="1" dirty="0" smtClean="0">
                <a:latin typeface="Georgia" pitchFamily="18" charset="0"/>
              </a:rPr>
              <a:t> «Капитан - молодец»</a:t>
            </a:r>
            <a:endParaRPr lang="ru-RU" dirty="0" smtClean="0">
              <a:latin typeface="Georgia" pitchFamily="18" charset="0"/>
            </a:endParaRPr>
          </a:p>
          <a:p>
            <a:pPr fontAlgn="base">
              <a:buNone/>
            </a:pPr>
            <a:r>
              <a:rPr lang="ru-RU" dirty="0" smtClean="0">
                <a:latin typeface="Georgia" pitchFamily="18" charset="0"/>
              </a:rPr>
              <a:t>Дети его очень любят и делают с удовольствием. Одной рукой отдаем честь, поднося ее ко лбу внутренним ребром ладони, как бы прикрываясь от солнца. Другой рукой показываем «</a:t>
            </a:r>
            <a:r>
              <a:rPr lang="ru-RU" dirty="0" err="1" smtClean="0">
                <a:latin typeface="Georgia" pitchFamily="18" charset="0"/>
              </a:rPr>
              <a:t>лайк</a:t>
            </a:r>
            <a:r>
              <a:rPr lang="ru-RU" dirty="0" smtClean="0">
                <a:latin typeface="Georgia" pitchFamily="18" charset="0"/>
              </a:rPr>
              <a:t>», все пальцы собраны в кулак кроме большого, который оттопырен вертикально вверх. Руку можно держать перед грудью согнутой в локте, но веселее – выпрямить, вытягивая вперед. Меняем руки. Ускоряем темп.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936776" y="559558"/>
            <a:ext cx="5417024" cy="561740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/>
              <a:t> </a:t>
            </a:r>
            <a:r>
              <a:rPr lang="ru-RU" b="1" i="1" dirty="0" smtClean="0">
                <a:latin typeface="Georgia" pitchFamily="18" charset="0"/>
              </a:rPr>
              <a:t>«Блинчики»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Попеременно меняем руки: правая ладонью вниз перевёрнута к столу, левая ладонью вверх, попеременно по сигналу меняем положение ладоней (как бы переворачиваем блинчики). </a:t>
            </a:r>
          </a:p>
          <a:p>
            <a:pPr>
              <a:buNone/>
            </a:pPr>
            <a:endParaRPr lang="ru-RU" b="1" i="1" dirty="0" smtClean="0">
              <a:latin typeface="Georgia" pitchFamily="18" charset="0"/>
            </a:endParaRPr>
          </a:p>
          <a:p>
            <a:pPr>
              <a:buNone/>
            </a:pPr>
            <a:endParaRPr lang="ru-RU" b="1" i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Georgia" pitchFamily="18" charset="0"/>
              </a:rPr>
              <a:t> «Перекрестное </a:t>
            </a:r>
            <a:r>
              <a:rPr lang="ru-RU" b="1" i="1" dirty="0" err="1" smtClean="0">
                <a:latin typeface="Georgia" pitchFamily="18" charset="0"/>
              </a:rPr>
              <a:t>марширование</a:t>
            </a:r>
            <a:r>
              <a:rPr lang="ru-RU" b="1" i="1" dirty="0" smtClean="0">
                <a:latin typeface="Georgia" pitchFamily="18" charset="0"/>
              </a:rPr>
              <a:t>».</a:t>
            </a:r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Любим мы маршировать,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 Руки, ноги поднимать.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Нужно шагать, высоко поднимая колени попеременно касаясь правой и левой рукой по противоположной ноге. Сделать 6 пар движений. Затем, шагать касаясь рукой одноименного колена. Сделать 6 пар движений. Закончить касаниями по противоположной ноге.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7395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87BD04A-AC1C-4C0B-9FB5-33DFE0632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9558" y="-481581"/>
            <a:ext cx="13925265" cy="824715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24000" y="218365"/>
            <a:ext cx="9144000" cy="83251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Georgia" pitchFamily="18" charset="0"/>
              </a:rPr>
              <a:t>НЕЙРОТРЕНАЖЕРЫ</a:t>
            </a:r>
            <a:endParaRPr lang="ru-RU" sz="4000" dirty="0">
              <a:latin typeface="Georgia" pitchFamily="18" charset="0"/>
            </a:endParaRPr>
          </a:p>
        </p:txBody>
      </p:sp>
      <p:pic>
        <p:nvPicPr>
          <p:cNvPr id="6146" name="Picture 2" descr="E:\нейро\ФОТО\20240227_115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89" y="1201002"/>
            <a:ext cx="4413802" cy="2483892"/>
          </a:xfrm>
          <a:prstGeom prst="rect">
            <a:avLst/>
          </a:prstGeom>
          <a:noFill/>
        </p:spPr>
      </p:pic>
      <p:pic>
        <p:nvPicPr>
          <p:cNvPr id="6148" name="Picture 4" descr="E:\нейро\ФОТО\20240226_121000.jpg"/>
          <p:cNvPicPr>
            <a:picLocks noChangeAspect="1" noChangeArrowheads="1"/>
          </p:cNvPicPr>
          <p:nvPr/>
        </p:nvPicPr>
        <p:blipFill>
          <a:blip r:embed="rId4" cstate="print"/>
          <a:srcRect r="6569" b="22220"/>
          <a:stretch>
            <a:fillRect/>
          </a:stretch>
        </p:blipFill>
        <p:spPr bwMode="auto">
          <a:xfrm rot="20405545">
            <a:off x="459706" y="837988"/>
            <a:ext cx="2457632" cy="3131444"/>
          </a:xfrm>
          <a:prstGeom prst="rect">
            <a:avLst/>
          </a:prstGeom>
          <a:noFill/>
        </p:spPr>
      </p:pic>
      <p:pic>
        <p:nvPicPr>
          <p:cNvPr id="6150" name="Picture 6" descr="E:\нейро\ФОТО\20240226_1209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40791">
            <a:off x="9304418" y="1186541"/>
            <a:ext cx="2189342" cy="2779248"/>
          </a:xfrm>
          <a:prstGeom prst="rect">
            <a:avLst/>
          </a:prstGeom>
          <a:noFill/>
        </p:spPr>
      </p:pic>
      <p:pic>
        <p:nvPicPr>
          <p:cNvPr id="6152" name="Picture 8" descr="E:\нейро\ФОТО\20240226_1209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10395">
            <a:off x="1895099" y="4058662"/>
            <a:ext cx="2094135" cy="2664205"/>
          </a:xfrm>
          <a:prstGeom prst="rect">
            <a:avLst/>
          </a:prstGeom>
          <a:noFill/>
        </p:spPr>
      </p:pic>
      <p:pic>
        <p:nvPicPr>
          <p:cNvPr id="6154" name="Picture 10" descr="E:\нейро\ФОТО\20240226_1153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65764">
            <a:off x="6288441" y="4271286"/>
            <a:ext cx="4187010" cy="2034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710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87BD04A-AC1C-4C0B-9FB5-33DFE0632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966" y="-111513"/>
            <a:ext cx="12478215" cy="7181385"/>
          </a:xfrm>
          <a:prstGeom prst="rect">
            <a:avLst/>
          </a:prstGeom>
        </p:spPr>
      </p:pic>
      <p:pic>
        <p:nvPicPr>
          <p:cNvPr id="7" name="Picture 2" descr="https://documents.infourok.ru/42eb1e35-5a28-4a45-a673-5f718f0e5f23/0/slide_09.jpg"/>
          <p:cNvPicPr>
            <a:picLocks noChangeAspect="1" noChangeArrowheads="1"/>
          </p:cNvPicPr>
          <p:nvPr/>
        </p:nvPicPr>
        <p:blipFill>
          <a:blip r:embed="rId3"/>
          <a:srcRect l="5394" t="4060" r="6943" b="3986"/>
          <a:stretch>
            <a:fillRect/>
          </a:stretch>
        </p:blipFill>
        <p:spPr bwMode="auto">
          <a:xfrm>
            <a:off x="972332" y="1228298"/>
            <a:ext cx="5742128" cy="4517409"/>
          </a:xfrm>
          <a:prstGeom prst="rect">
            <a:avLst/>
          </a:prstGeom>
          <a:noFill/>
        </p:spPr>
      </p:pic>
      <p:pic>
        <p:nvPicPr>
          <p:cNvPr id="1026" name="Picture 2" descr="E:\нейро\ФОТО\20240226_115453.jpg"/>
          <p:cNvPicPr>
            <a:picLocks noChangeAspect="1" noChangeArrowheads="1"/>
          </p:cNvPicPr>
          <p:nvPr/>
        </p:nvPicPr>
        <p:blipFill>
          <a:blip r:embed="rId4" cstate="print"/>
          <a:srcRect l="5775" r="21177"/>
          <a:stretch>
            <a:fillRect/>
          </a:stretch>
        </p:blipFill>
        <p:spPr bwMode="auto">
          <a:xfrm rot="5400000">
            <a:off x="7096836" y="2170850"/>
            <a:ext cx="4660710" cy="2871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87BD04A-AC1C-4C0B-9FB5-33DFE0632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4716"/>
            <a:ext cx="12478215" cy="724683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522515"/>
            <a:ext cx="10515600" cy="783772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chemeClr val="tx2"/>
                </a:solidFill>
                <a:latin typeface="Georgia" pitchFamily="18" charset="0"/>
              </a:rPr>
              <a:t>Нейроскакалка</a:t>
            </a:r>
            <a:endParaRPr lang="ru-RU" sz="2800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1850" y="1460664"/>
            <a:ext cx="5514359" cy="5144852"/>
          </a:xfrm>
        </p:spPr>
        <p:txBody>
          <a:bodyPr>
            <a:normAutofit fontScale="92500" lnSpcReduction="20000"/>
          </a:bodyPr>
          <a:lstStyle/>
          <a:p>
            <a:pPr marL="274320" indent="-27432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Это 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нейротренажёр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, развивающий межполушарные связи, скорость реакции,  способность к быстрому переключению внимания.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Нейроскакалка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 развивает способность удерживать в голове и выполнять несколько действий одновременно, согласовывая их в общем ритме. Для движения на этой скакалке нужна разнонаправленная работа ног. Одна нога совершает прыжки, а другая вращательные движения. При этом мозг насыщается кислородом, поднимается энергетический тонус, улучшается концентрация внимания и скорость переключения мыслительных процессов. Прыжки можно выполнять под музыку или счет.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8401" y="1739450"/>
            <a:ext cx="4940055" cy="29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87BD04A-AC1C-4C0B-9FB5-33DFE0632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3385"/>
            <a:ext cx="12478215" cy="718138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Georgia" pitchFamily="18" charset="0"/>
              </a:rPr>
              <a:t>Работа с родителями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3074" name="Picture 2" descr="E:\нейро\ФОТО\20240222_1229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25501">
            <a:off x="718451" y="1811309"/>
            <a:ext cx="2357082" cy="3599934"/>
          </a:xfrm>
          <a:prstGeom prst="rect">
            <a:avLst/>
          </a:prstGeom>
          <a:noFill/>
        </p:spPr>
      </p:pic>
      <p:pic>
        <p:nvPicPr>
          <p:cNvPr id="3076" name="Picture 4" descr="E:\нейро\ФОТО\20240226_141507.jpg"/>
          <p:cNvPicPr>
            <a:picLocks noChangeAspect="1" noChangeArrowheads="1"/>
          </p:cNvPicPr>
          <p:nvPr/>
        </p:nvPicPr>
        <p:blipFill>
          <a:blip r:embed="rId4" cstate="print"/>
          <a:srcRect t="3463" r="2120" b="6926"/>
          <a:stretch>
            <a:fillRect/>
          </a:stretch>
        </p:blipFill>
        <p:spPr bwMode="auto">
          <a:xfrm>
            <a:off x="3098043" y="1540031"/>
            <a:ext cx="2547263" cy="3495992"/>
          </a:xfrm>
          <a:prstGeom prst="rect">
            <a:avLst/>
          </a:prstGeom>
          <a:noFill/>
        </p:spPr>
      </p:pic>
      <p:pic>
        <p:nvPicPr>
          <p:cNvPr id="3078" name="Picture 6" descr="E:\нейро\ФОТО\20240226_1417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31034">
            <a:off x="5970104" y="1766901"/>
            <a:ext cx="2704563" cy="3715768"/>
          </a:xfrm>
          <a:prstGeom prst="rect">
            <a:avLst/>
          </a:prstGeom>
          <a:noFill/>
        </p:spPr>
      </p:pic>
      <p:pic>
        <p:nvPicPr>
          <p:cNvPr id="3080" name="Picture 8" descr="E:\нейро\ФОТО\20240226_1416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91423">
            <a:off x="9114032" y="1985749"/>
            <a:ext cx="2567558" cy="3681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87BD04A-AC1C-4C0B-9FB5-33DFE0632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6215" y="0"/>
            <a:ext cx="12478215" cy="718138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0252" y="450377"/>
            <a:ext cx="7165074" cy="5936776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Georgia" pitchFamily="18" charset="0"/>
              </a:rPr>
              <a:t>Нейрогимнастика</a:t>
            </a:r>
            <a:r>
              <a:rPr lang="ru-RU" sz="2800" dirty="0" smtClean="0">
                <a:latin typeface="Georgia" pitchFamily="18" charset="0"/>
              </a:rPr>
              <a:t> для дошкольников дает возможность решить массу конкретных задач, а не только усилить межполушарное взаимодействие.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Georgia" pitchFamily="18" charset="0"/>
            </a:endParaRPr>
          </a:p>
        </p:txBody>
      </p:sp>
      <p:pic>
        <p:nvPicPr>
          <p:cNvPr id="6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02573" y="2999213"/>
            <a:ext cx="4319587" cy="3411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CB68514-0235-4292-B197-4181EA251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10" descr="https://noteru.com/wp-content/uploads/2020/06/15/%D0%BC%D0%BE%D0%B7%D0%B3-%D1%80%D0%B0%D0%B1%D0%BE%D1%82%D0%B0%D0%B5%D1%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859" y="1849062"/>
            <a:ext cx="5663821" cy="42924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latin typeface="Georgia" pitchFamily="18" charset="0"/>
              </a:rPr>
              <a:t>Спасибо за внимание!</a:t>
            </a:r>
            <a:endParaRPr lang="ru-RU" sz="3600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848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87BD04A-AC1C-4C0B-9FB5-33DFE0632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3385"/>
            <a:ext cx="12478215" cy="7181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87BD04A-AC1C-4C0B-9FB5-33DFE0632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966" y="-111513"/>
            <a:ext cx="12478215" cy="71813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C95FF75-9DBB-4F97-A48E-D6B62145310D}"/>
              </a:ext>
            </a:extLst>
          </p:cNvPr>
          <p:cNvSpPr txBox="1"/>
          <p:nvPr/>
        </p:nvSpPr>
        <p:spPr>
          <a:xfrm>
            <a:off x="2394725" y="1441440"/>
            <a:ext cx="7652524" cy="3427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«Руки учат голову, затем поумневшая голова учит руки, а умелые руки снова способствуют развитию мозга»</a:t>
            </a:r>
            <a:endParaRPr lang="ru-RU" sz="3600" dirty="0">
              <a:solidFill>
                <a:srgbClr val="00206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ru-RU" sz="2800" i="1" dirty="0" smtClean="0">
              <a:solidFill>
                <a:srgbClr val="00206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algn="r"/>
            <a:r>
              <a:rPr lang="ru-RU" sz="2800" i="1" dirty="0" smtClean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Иван </a:t>
            </a:r>
            <a:r>
              <a:rPr lang="ru-RU" sz="28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Петрович Павлов</a:t>
            </a:r>
            <a:endParaRPr 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10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0B4EF6C-08EE-42A6-AC2E-406B4A458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Трудности  обучения и проблемы поведения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Неустойчивость внимания;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Проблемы запоминания информации;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Трудности переключения внимания;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Гиперактивность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Повышенная импульсивность;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Задержки и дефицит психического развития;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Недостаточное развитие мелкой и крупной моторики;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Нарушение координации движений.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0730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0B4EF6C-08EE-42A6-AC2E-406B4A458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Др. Пол Э. Деннисон и его жена и соавтор, Гейл Э. Деннисон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144" y="1053546"/>
            <a:ext cx="4614187" cy="354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45909" y="941696"/>
            <a:ext cx="5431809" cy="46675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6005015" y="1023583"/>
            <a:ext cx="5308979" cy="33573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400" dirty="0" smtClean="0">
                <a:latin typeface="Georgia" pitchFamily="18" charset="0"/>
              </a:rPr>
              <a:t>Пол и Гейл  </a:t>
            </a:r>
            <a:r>
              <a:rPr lang="ru-RU" sz="2400" dirty="0" err="1" smtClean="0">
                <a:latin typeface="Georgia" pitchFamily="18" charset="0"/>
              </a:rPr>
              <a:t>Деннисон</a:t>
            </a:r>
            <a:r>
              <a:rPr lang="ru-RU" sz="2400" dirty="0" smtClean="0">
                <a:latin typeface="Georgia" pitchFamily="18" charset="0"/>
              </a:rPr>
              <a:t> – американские психологи, в течение  20 лет занимались выявлением причин неуспеваемости в процессе обучения.</a:t>
            </a:r>
            <a:r>
              <a:rPr lang="ru-RU" sz="2400" b="1" dirty="0" smtClean="0">
                <a:latin typeface="Georgia" pitchFamily="18" charset="0"/>
              </a:rPr>
              <a:t> </a:t>
            </a:r>
            <a:endParaRPr lang="ru-RU" sz="2400" dirty="0" smtClean="0">
              <a:latin typeface="Georgia" pitchFamily="18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0730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43BBF8C-E35B-4256-B62E-D4370D5E6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0ECB505-49BA-4A1E-8E0B-AE318CF73E32}"/>
              </a:ext>
            </a:extLst>
          </p:cNvPr>
          <p:cNvSpPr txBox="1"/>
          <p:nvPr/>
        </p:nvSpPr>
        <p:spPr>
          <a:xfrm>
            <a:off x="341195" y="626145"/>
            <a:ext cx="11395880" cy="1475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Нейрогимнастика</a:t>
            </a:r>
            <a:r>
              <a:rPr lang="ru-RU" sz="2800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800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комплекс </a:t>
            </a:r>
            <a:r>
              <a:rPr lang="ru-RU" sz="2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многофункциональных упражнений, направленных на разностороннюю тренировку мозга</a:t>
            </a:r>
            <a:r>
              <a:rPr lang="ru-RU" sz="2800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9666" y="2060813"/>
            <a:ext cx="11152682" cy="432499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600" dirty="0" smtClean="0">
                <a:latin typeface="Georgia" pitchFamily="18" charset="0"/>
              </a:rPr>
              <a:t>Благодаря </a:t>
            </a:r>
            <a:r>
              <a:rPr lang="ru-RU" sz="2600" dirty="0" err="1" smtClean="0">
                <a:latin typeface="Georgia" pitchFamily="18" charset="0"/>
              </a:rPr>
              <a:t>нейрогимнастике</a:t>
            </a:r>
            <a:r>
              <a:rPr lang="ru-RU" sz="2600" dirty="0" smtClean="0">
                <a:latin typeface="Georgia" pitchFamily="18" charset="0"/>
              </a:rPr>
              <a:t>: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>
                <a:latin typeface="Georgia" pitchFamily="18" charset="0"/>
              </a:rPr>
              <a:t>оптимизируются интеллектуальные процессы (развивается концентрация и распределение внимания, память,  мышление);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>
                <a:latin typeface="Georgia" pitchFamily="18" charset="0"/>
              </a:rPr>
              <a:t>повышается продуктивная работоспособность;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>
                <a:latin typeface="Georgia" pitchFamily="18" charset="0"/>
              </a:rPr>
              <a:t> улучшается мыслительная деятельность;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>
                <a:latin typeface="Georgia" pitchFamily="18" charset="0"/>
              </a:rPr>
              <a:t> синхронизируется работа полушарий головного мозга;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>
                <a:latin typeface="Georgia" pitchFamily="18" charset="0"/>
              </a:rPr>
              <a:t> развивается межполушарное взаимодействие;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>
                <a:latin typeface="Georgia" pitchFamily="18" charset="0"/>
              </a:rPr>
              <a:t> снижается утомляемость;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>
                <a:latin typeface="Georgia" pitchFamily="18" charset="0"/>
              </a:rPr>
              <a:t> развивается  речевая функция;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>
                <a:latin typeface="Georgia" pitchFamily="18" charset="0"/>
                <a:cs typeface="Times New Roman" panose="02020603050405020304" pitchFamily="18" charset="0"/>
              </a:rPr>
              <a:t> развиваются зрительно-пространственные  и моторные навыки, самоконтроль;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>
                <a:latin typeface="Georgia" pitchFamily="18" charset="0"/>
                <a:cs typeface="Times New Roman" panose="02020603050405020304" pitchFamily="18" charset="0"/>
              </a:rPr>
              <a:t> развивается  мелкая и крупная моторика.</a:t>
            </a:r>
          </a:p>
          <a:p>
            <a:endParaRPr lang="ru-RU" dirty="0" smtClean="0">
              <a:latin typeface="Georgia" pitchFamily="18" charset="0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2311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D89526D-502D-4C24-A589-8609F5045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Изображение выглядит как текст, цветной, несколько&#10;&#10;Автоматически созданное описание">
            <a:extLst>
              <a:ext uri="{FF2B5EF4-FFF2-40B4-BE49-F238E27FC236}">
                <a16:creationId xmlns="" xmlns:a16="http://schemas.microsoft.com/office/drawing/2014/main" id="{02B371AF-D878-4E4C-A2F3-4A27D7D2D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20" y="465247"/>
            <a:ext cx="8913541" cy="59275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539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87BD04A-AC1C-4C0B-9FB5-33DFE0632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966" y="-254833"/>
            <a:ext cx="12478215" cy="7390151"/>
          </a:xfrm>
          <a:prstGeom prst="rect">
            <a:avLst/>
          </a:prstGeom>
        </p:spPr>
      </p:pic>
      <p:pic>
        <p:nvPicPr>
          <p:cNvPr id="13314" name="Picture 2" descr="E:\нейро\ФОТО\20240226_1208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07209">
            <a:off x="514072" y="746426"/>
            <a:ext cx="4883231" cy="2208781"/>
          </a:xfrm>
          <a:prstGeom prst="rect">
            <a:avLst/>
          </a:prstGeom>
          <a:noFill/>
        </p:spPr>
      </p:pic>
      <p:pic>
        <p:nvPicPr>
          <p:cNvPr id="13316" name="Picture 4" descr="E:\нейро\ФОТО\20240226_1216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33497">
            <a:off x="7256190" y="780568"/>
            <a:ext cx="3802910" cy="2521966"/>
          </a:xfrm>
          <a:prstGeom prst="rect">
            <a:avLst/>
          </a:prstGeom>
          <a:noFill/>
        </p:spPr>
      </p:pic>
      <p:pic>
        <p:nvPicPr>
          <p:cNvPr id="5" name="Picture 2" descr="F:\нейро\20240227_1611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72722">
            <a:off x="6332561" y="3647092"/>
            <a:ext cx="3689066" cy="233879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62910">
            <a:off x="1681645" y="3496407"/>
            <a:ext cx="3946569" cy="232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710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DF4A2105-9917-4B0F-A5AD-C32ADEEED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5DD27AB-4CD1-4406-A190-6F57B5D62533}"/>
              </a:ext>
            </a:extLst>
          </p:cNvPr>
          <p:cNvSpPr txBox="1"/>
          <p:nvPr/>
        </p:nvSpPr>
        <p:spPr>
          <a:xfrm>
            <a:off x="1126273" y="612844"/>
            <a:ext cx="93112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Самый продуктивный период для начала занятий – возраст 4-5 лет. </a:t>
            </a:r>
            <a:endParaRPr lang="ru-RU" sz="2400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В 5-6 лет ребенку можно предложить более сложные упражнения, которые учитывают специфику его возрастного развития.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Заниматься каждый день, не пропуская, но без принуждения. Лучше сделать меньше, но качественнее.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Продолжительность гимнастики – не более 5-7 минут.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дети не утрачивали интерес, упражнения можно комбинировать и менять местами.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одну тренировку не надо включать «все и сразу», 5-6 качественно выполненных заданий вполне достаточно.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Важно, чтобы каждое упражнение выполнялось точно и правильно</a:t>
            </a:r>
            <a:r>
              <a:rPr lang="ru-RU" sz="2400" dirty="0" smtClean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.</a:t>
            </a:r>
            <a:r>
              <a:rPr lang="ru-RU" sz="2400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85100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D5D9B21-4A69-41EA-98E1-518D4C008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46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Georgia" pitchFamily="18" charset="0"/>
              </a:rPr>
              <a:t>Примеры упражнений </a:t>
            </a:r>
            <a:r>
              <a:rPr lang="ru-RU" sz="2800" dirty="0" err="1" smtClean="0">
                <a:latin typeface="Georgia" pitchFamily="18" charset="0"/>
              </a:rPr>
              <a:t>нейрогимнастики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1403985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b="1" i="1" spc="-15" dirty="0" smtClean="0">
                <a:latin typeface="Georgia" pitchFamily="18" charset="0"/>
                <a:cs typeface="Calibri"/>
              </a:rPr>
              <a:t>«Колечко»</a:t>
            </a:r>
          </a:p>
          <a:p>
            <a:pPr marL="1403985">
              <a:lnSpc>
                <a:spcPct val="100000"/>
              </a:lnSpc>
              <a:spcBef>
                <a:spcPts val="100"/>
              </a:spcBef>
              <a:buNone/>
            </a:pPr>
            <a:endParaRPr lang="ru-RU" i="1" dirty="0" smtClean="0">
              <a:latin typeface="Georgia" pitchFamily="18" charset="0"/>
              <a:cs typeface="Calibri"/>
            </a:endParaRPr>
          </a:p>
          <a:p>
            <a:pPr marL="354965" marR="262890" indent="-342900">
              <a:lnSpc>
                <a:spcPct val="80000"/>
              </a:lnSpc>
              <a:spcBef>
                <a:spcPts val="430"/>
              </a:spcBef>
              <a:buNone/>
              <a:tabLst>
                <a:tab pos="354965" algn="l"/>
                <a:tab pos="355600" algn="l"/>
              </a:tabLst>
            </a:pPr>
            <a:r>
              <a:rPr lang="ru-RU" spc="-10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	Цель</a:t>
            </a:r>
            <a:r>
              <a:rPr lang="ru-RU" b="1" spc="-10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:</a:t>
            </a:r>
            <a:r>
              <a:rPr lang="ru-RU" b="1" spc="-15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 </a:t>
            </a:r>
            <a:r>
              <a:rPr lang="ru-RU" spc="-5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развивать</a:t>
            </a:r>
            <a:r>
              <a:rPr lang="ru-RU" spc="5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 </a:t>
            </a:r>
            <a:r>
              <a:rPr lang="ru-RU" spc="-10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межполушарное </a:t>
            </a:r>
            <a:r>
              <a:rPr lang="ru-RU" spc="-395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 </a:t>
            </a:r>
            <a:r>
              <a:rPr lang="ru-RU" spc="-10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взаимодействие</a:t>
            </a:r>
            <a:r>
              <a:rPr lang="ru-RU" b="1" spc="-10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.</a:t>
            </a:r>
            <a:endParaRPr lang="ru-RU" dirty="0" smtClean="0">
              <a:latin typeface="Georgia" pitchFamily="18" charset="0"/>
              <a:cs typeface="Calibri"/>
            </a:endParaRPr>
          </a:p>
          <a:p>
            <a:pPr marL="354965" marR="5080" indent="-342900">
              <a:lnSpc>
                <a:spcPct val="80000"/>
              </a:lnSpc>
              <a:spcBef>
                <a:spcPts val="434"/>
              </a:spcBef>
              <a:buNone/>
              <a:tabLst>
                <a:tab pos="354965" algn="l"/>
                <a:tab pos="355600" algn="l"/>
              </a:tabLst>
            </a:pPr>
            <a:r>
              <a:rPr lang="ru-RU" spc="-30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	Ход</a:t>
            </a:r>
            <a:r>
              <a:rPr lang="ru-RU" spc="55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 </a:t>
            </a:r>
            <a:r>
              <a:rPr lang="ru-RU" spc="-5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игры:</a:t>
            </a:r>
            <a:r>
              <a:rPr lang="ru-RU" spc="70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 </a:t>
            </a:r>
            <a:r>
              <a:rPr lang="ru-RU" spc="-10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дети</a:t>
            </a:r>
            <a:r>
              <a:rPr lang="ru-RU" spc="-40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, </a:t>
            </a:r>
            <a:r>
              <a:rPr lang="ru-RU" spc="-35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 </a:t>
            </a:r>
            <a:r>
              <a:rPr lang="ru-RU" spc="-5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собравшись</a:t>
            </a:r>
            <a:r>
              <a:rPr lang="ru-RU" spc="20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 </a:t>
            </a:r>
            <a:r>
              <a:rPr lang="ru-RU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в</a:t>
            </a:r>
            <a:r>
              <a:rPr lang="ru-RU" spc="-5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 </a:t>
            </a:r>
            <a:r>
              <a:rPr lang="ru-RU" spc="-10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кружок</a:t>
            </a:r>
            <a:r>
              <a:rPr lang="ru-RU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 и</a:t>
            </a:r>
            <a:r>
              <a:rPr lang="ru-RU" spc="5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 </a:t>
            </a:r>
            <a:r>
              <a:rPr lang="ru-RU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выбрав </a:t>
            </a:r>
            <a:r>
              <a:rPr lang="ru-RU" spc="5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 </a:t>
            </a:r>
            <a:r>
              <a:rPr lang="ru-RU" spc="-15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водящего,</a:t>
            </a:r>
            <a:r>
              <a:rPr lang="ru-RU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 </a:t>
            </a:r>
            <a:r>
              <a:rPr lang="ru-RU" spc="-20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под</a:t>
            </a:r>
            <a:r>
              <a:rPr lang="ru-RU" spc="-15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 </a:t>
            </a:r>
            <a:r>
              <a:rPr lang="ru-RU" spc="-10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его</a:t>
            </a:r>
            <a:r>
              <a:rPr lang="ru-RU" spc="5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 </a:t>
            </a:r>
            <a:r>
              <a:rPr lang="ru-RU" spc="-10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счет</a:t>
            </a:r>
            <a:r>
              <a:rPr lang="ru-RU" spc="30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 </a:t>
            </a:r>
            <a:r>
              <a:rPr lang="ru-RU" spc="-5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собирают </a:t>
            </a:r>
            <a:r>
              <a:rPr lang="ru-RU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 </a:t>
            </a:r>
            <a:r>
              <a:rPr lang="ru-RU" spc="-10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колечки</a:t>
            </a:r>
            <a:r>
              <a:rPr lang="ru-RU" spc="-5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 из</a:t>
            </a:r>
            <a:r>
              <a:rPr lang="ru-RU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 </a:t>
            </a:r>
            <a:r>
              <a:rPr lang="ru-RU" spc="-5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пальцев. Внезапно </a:t>
            </a:r>
            <a:r>
              <a:rPr lang="ru-RU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 </a:t>
            </a:r>
            <a:r>
              <a:rPr lang="ru-RU" spc="-10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водящий</a:t>
            </a:r>
            <a:r>
              <a:rPr lang="ru-RU" spc="385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 </a:t>
            </a:r>
            <a:r>
              <a:rPr lang="ru-RU" spc="-10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командует:</a:t>
            </a:r>
            <a:r>
              <a:rPr lang="ru-RU" spc="385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 </a:t>
            </a:r>
            <a:r>
              <a:rPr lang="ru-RU" spc="-5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"Без </a:t>
            </a:r>
            <a:r>
              <a:rPr lang="ru-RU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 </a:t>
            </a:r>
            <a:r>
              <a:rPr lang="ru-RU" spc="-10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среднего!</a:t>
            </a:r>
            <a:r>
              <a:rPr lang="ru-RU" spc="5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 </a:t>
            </a:r>
            <a:r>
              <a:rPr lang="ru-RU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-</a:t>
            </a:r>
            <a:r>
              <a:rPr lang="ru-RU" spc="-5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 </a:t>
            </a:r>
            <a:r>
              <a:rPr lang="ru-RU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и</a:t>
            </a:r>
            <a:r>
              <a:rPr lang="ru-RU" spc="5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 </a:t>
            </a:r>
            <a:r>
              <a:rPr lang="ru-RU" spc="-5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игроки</a:t>
            </a:r>
            <a:r>
              <a:rPr lang="ru-RU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 </a:t>
            </a:r>
            <a:r>
              <a:rPr lang="ru-RU" spc="-15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продолжают </a:t>
            </a:r>
            <a:r>
              <a:rPr lang="ru-RU" spc="-10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 </a:t>
            </a:r>
            <a:r>
              <a:rPr lang="ru-RU" spc="-5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перебор,</a:t>
            </a:r>
            <a:r>
              <a:rPr lang="ru-RU" spc="15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 </a:t>
            </a:r>
            <a:r>
              <a:rPr lang="ru-RU" spc="-10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пропуская</a:t>
            </a:r>
            <a:r>
              <a:rPr lang="ru-RU" spc="10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 </a:t>
            </a:r>
            <a:r>
              <a:rPr lang="ru-RU" spc="-10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средний</a:t>
            </a:r>
            <a:r>
              <a:rPr lang="ru-RU" spc="10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 </a:t>
            </a:r>
            <a:r>
              <a:rPr lang="ru-RU" spc="-5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палец. </a:t>
            </a:r>
            <a:r>
              <a:rPr lang="ru-RU" spc="-390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 </a:t>
            </a:r>
            <a:r>
              <a:rPr lang="ru-RU" spc="-10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Затем следует</a:t>
            </a:r>
            <a:r>
              <a:rPr lang="ru-RU" spc="-5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 команда:</a:t>
            </a:r>
            <a:r>
              <a:rPr lang="ru-RU" spc="-10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 </a:t>
            </a:r>
            <a:r>
              <a:rPr lang="ru-RU" spc="-5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"Без </a:t>
            </a:r>
            <a:r>
              <a:rPr lang="ru-RU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 </a:t>
            </a:r>
            <a:r>
              <a:rPr lang="ru-RU" spc="-5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мизинца!"</a:t>
            </a:r>
            <a:r>
              <a:rPr lang="ru-RU" spc="15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 </a:t>
            </a:r>
            <a:r>
              <a:rPr lang="ru-RU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и</a:t>
            </a:r>
            <a:r>
              <a:rPr lang="ru-RU" spc="5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 </a:t>
            </a:r>
            <a:r>
              <a:rPr lang="ru-RU" spc="-40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т.</a:t>
            </a:r>
            <a:r>
              <a:rPr lang="ru-RU" spc="-5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 </a:t>
            </a:r>
            <a:r>
              <a:rPr lang="ru-RU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д.</a:t>
            </a:r>
            <a:r>
              <a:rPr lang="ru-RU" spc="-15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 </a:t>
            </a:r>
            <a:r>
              <a:rPr lang="ru-RU" spc="-45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Темп</a:t>
            </a:r>
            <a:r>
              <a:rPr lang="ru-RU" spc="-5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 </a:t>
            </a:r>
            <a:r>
              <a:rPr lang="ru-RU" spc="-10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счета </a:t>
            </a:r>
            <a:r>
              <a:rPr lang="ru-RU" spc="-5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 убыстряется,</a:t>
            </a:r>
            <a:r>
              <a:rPr lang="ru-RU" spc="395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 </a:t>
            </a:r>
            <a:r>
              <a:rPr lang="ru-RU" spc="-5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ошибавшийся </a:t>
            </a:r>
            <a:r>
              <a:rPr lang="ru-RU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 </a:t>
            </a:r>
            <a:r>
              <a:rPr lang="ru-RU" spc="-15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выходит</a:t>
            </a:r>
            <a:r>
              <a:rPr lang="ru-RU" spc="-20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 </a:t>
            </a:r>
            <a:r>
              <a:rPr lang="ru-RU" spc="-5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из</a:t>
            </a:r>
            <a:r>
              <a:rPr lang="ru-RU" spc="15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 </a:t>
            </a:r>
            <a:r>
              <a:rPr lang="ru-RU" spc="-5" dirty="0" smtClean="0">
                <a:solidFill>
                  <a:srgbClr val="10253F"/>
                </a:solidFill>
                <a:latin typeface="Georgia" pitchFamily="18" charset="0"/>
                <a:cs typeface="Calibri"/>
              </a:rPr>
              <a:t>игры.</a:t>
            </a:r>
            <a:endParaRPr lang="ru-RU" dirty="0" smtClean="0">
              <a:latin typeface="Georgia" pitchFamily="18" charset="0"/>
              <a:cs typeface="Calibri"/>
            </a:endParaRP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1424940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b="1" i="1" spc="-25" dirty="0" smtClean="0">
                <a:latin typeface="Georgia" pitchFamily="18" charset="0"/>
              </a:rPr>
              <a:t>«Ухо </a:t>
            </a:r>
            <a:r>
              <a:rPr lang="ru-RU" b="1" i="1" dirty="0" smtClean="0">
                <a:latin typeface="Georgia" pitchFamily="18" charset="0"/>
              </a:rPr>
              <a:t>и</a:t>
            </a:r>
            <a:r>
              <a:rPr lang="ru-RU" b="1" i="1" spc="-20" dirty="0" smtClean="0">
                <a:latin typeface="Georgia" pitchFamily="18" charset="0"/>
              </a:rPr>
              <a:t> </a:t>
            </a:r>
            <a:r>
              <a:rPr lang="ru-RU" b="1" i="1" dirty="0" smtClean="0">
                <a:latin typeface="Georgia" pitchFamily="18" charset="0"/>
              </a:rPr>
              <a:t>нос»</a:t>
            </a:r>
          </a:p>
          <a:p>
            <a:pPr marL="1424940">
              <a:lnSpc>
                <a:spcPct val="100000"/>
              </a:lnSpc>
              <a:spcBef>
                <a:spcPts val="100"/>
              </a:spcBef>
              <a:buNone/>
            </a:pPr>
            <a:endParaRPr lang="ru-RU" b="1" i="1" dirty="0" smtClean="0">
              <a:latin typeface="Georgia" pitchFamily="18" charset="0"/>
            </a:endParaRPr>
          </a:p>
          <a:p>
            <a:pPr marL="355600" marR="398145" indent="-342900">
              <a:lnSpc>
                <a:spcPct val="80000"/>
              </a:lnSpc>
              <a:spcBef>
                <a:spcPts val="430"/>
              </a:spcBef>
              <a:buNone/>
              <a:tabLst>
                <a:tab pos="354965" algn="l"/>
                <a:tab pos="355600" algn="l"/>
              </a:tabLst>
            </a:pPr>
            <a:r>
              <a:rPr lang="ru-RU" spc="-10" dirty="0" smtClean="0">
                <a:latin typeface="Georgia" pitchFamily="18" charset="0"/>
                <a:cs typeface="Calibri"/>
              </a:rPr>
              <a:t>	Цель</a:t>
            </a:r>
            <a:r>
              <a:rPr lang="ru-RU" spc="-10" dirty="0" smtClean="0">
                <a:latin typeface="Georgia" pitchFamily="18" charset="0"/>
              </a:rPr>
              <a:t>:</a:t>
            </a:r>
            <a:r>
              <a:rPr lang="ru-RU" spc="-15" dirty="0" smtClean="0">
                <a:latin typeface="Georgia" pitchFamily="18" charset="0"/>
              </a:rPr>
              <a:t> </a:t>
            </a:r>
            <a:r>
              <a:rPr lang="ru-RU" spc="-5" dirty="0" smtClean="0">
                <a:latin typeface="Georgia" pitchFamily="18" charset="0"/>
                <a:cs typeface="Calibri"/>
              </a:rPr>
              <a:t>развивать</a:t>
            </a:r>
            <a:r>
              <a:rPr lang="ru-RU" spc="5" dirty="0" smtClean="0">
                <a:latin typeface="Georgia" pitchFamily="18" charset="0"/>
                <a:cs typeface="Calibri"/>
              </a:rPr>
              <a:t> </a:t>
            </a:r>
            <a:r>
              <a:rPr lang="ru-RU" spc="-10" dirty="0" smtClean="0">
                <a:latin typeface="Georgia" pitchFamily="18" charset="0"/>
                <a:cs typeface="Calibri"/>
              </a:rPr>
              <a:t>межполушарное </a:t>
            </a:r>
            <a:r>
              <a:rPr lang="ru-RU" spc="-395" dirty="0" smtClean="0">
                <a:latin typeface="Georgia" pitchFamily="18" charset="0"/>
                <a:cs typeface="Calibri"/>
              </a:rPr>
              <a:t> </a:t>
            </a:r>
            <a:r>
              <a:rPr lang="ru-RU" spc="-10" dirty="0" smtClean="0">
                <a:latin typeface="Georgia" pitchFamily="18" charset="0"/>
                <a:cs typeface="Calibri"/>
              </a:rPr>
              <a:t>взаимодействие</a:t>
            </a:r>
            <a:r>
              <a:rPr lang="ru-RU" spc="-10" dirty="0" smtClean="0">
                <a:latin typeface="Georgia" pitchFamily="18" charset="0"/>
              </a:rPr>
              <a:t>.</a:t>
            </a:r>
          </a:p>
          <a:p>
            <a:pPr marL="354965" marR="5080" indent="-342900">
              <a:lnSpc>
                <a:spcPct val="80000"/>
              </a:lnSpc>
              <a:spcBef>
                <a:spcPts val="434"/>
              </a:spcBef>
              <a:buNone/>
              <a:tabLst>
                <a:tab pos="354965" algn="l"/>
                <a:tab pos="355600" algn="l"/>
              </a:tabLst>
            </a:pPr>
            <a:r>
              <a:rPr lang="ru-RU" spc="-30" dirty="0" smtClean="0">
                <a:latin typeface="Georgia" pitchFamily="18" charset="0"/>
                <a:cs typeface="Calibri"/>
              </a:rPr>
              <a:t>	Ход</a:t>
            </a:r>
            <a:r>
              <a:rPr lang="ru-RU" dirty="0" smtClean="0">
                <a:latin typeface="Georgia" pitchFamily="18" charset="0"/>
                <a:cs typeface="Calibri"/>
              </a:rPr>
              <a:t> </a:t>
            </a:r>
            <a:r>
              <a:rPr lang="ru-RU" spc="-5" dirty="0" smtClean="0">
                <a:latin typeface="Georgia" pitchFamily="18" charset="0"/>
                <a:cs typeface="Calibri"/>
              </a:rPr>
              <a:t>игры:</a:t>
            </a:r>
            <a:r>
              <a:rPr lang="ru-RU" spc="15" dirty="0" smtClean="0">
                <a:latin typeface="Georgia" pitchFamily="18" charset="0"/>
                <a:cs typeface="Calibri"/>
              </a:rPr>
              <a:t> </a:t>
            </a:r>
            <a:r>
              <a:rPr lang="ru-RU" spc="-10" dirty="0" smtClean="0">
                <a:latin typeface="Georgia" pitchFamily="18" charset="0"/>
                <a:cs typeface="Calibri"/>
              </a:rPr>
              <a:t>эту</a:t>
            </a:r>
            <a:r>
              <a:rPr lang="ru-RU" spc="5" dirty="0" smtClean="0">
                <a:latin typeface="Georgia" pitchFamily="18" charset="0"/>
                <a:cs typeface="Calibri"/>
              </a:rPr>
              <a:t> </a:t>
            </a:r>
            <a:r>
              <a:rPr lang="ru-RU" spc="-5" dirty="0" smtClean="0">
                <a:latin typeface="Georgia" pitchFamily="18" charset="0"/>
                <a:cs typeface="Calibri"/>
              </a:rPr>
              <a:t>игру </a:t>
            </a:r>
            <a:r>
              <a:rPr lang="ru-RU" spc="-10" dirty="0" smtClean="0">
                <a:latin typeface="Georgia" pitchFamily="18" charset="0"/>
                <a:cs typeface="Calibri"/>
              </a:rPr>
              <a:t>можно</a:t>
            </a:r>
            <a:r>
              <a:rPr lang="ru-RU" spc="5" dirty="0" smtClean="0">
                <a:latin typeface="Georgia" pitchFamily="18" charset="0"/>
                <a:cs typeface="Calibri"/>
              </a:rPr>
              <a:t> </a:t>
            </a:r>
            <a:r>
              <a:rPr lang="ru-RU" spc="-5" dirty="0" smtClean="0">
                <a:latin typeface="Georgia" pitchFamily="18" charset="0"/>
                <a:cs typeface="Calibri"/>
              </a:rPr>
              <a:t>провести, </a:t>
            </a:r>
            <a:r>
              <a:rPr lang="ru-RU" dirty="0" smtClean="0">
                <a:latin typeface="Georgia" pitchFamily="18" charset="0"/>
                <a:cs typeface="Calibri"/>
              </a:rPr>
              <a:t> </a:t>
            </a:r>
            <a:r>
              <a:rPr lang="ru-RU" spc="-5" dirty="0" smtClean="0">
                <a:latin typeface="Georgia" pitchFamily="18" charset="0"/>
                <a:cs typeface="Calibri"/>
              </a:rPr>
              <a:t>сидя</a:t>
            </a:r>
            <a:r>
              <a:rPr lang="ru-RU" spc="-10" dirty="0" smtClean="0">
                <a:latin typeface="Georgia" pitchFamily="18" charset="0"/>
                <a:cs typeface="Calibri"/>
              </a:rPr>
              <a:t> </a:t>
            </a:r>
            <a:r>
              <a:rPr lang="ru-RU" spc="-5" dirty="0" smtClean="0">
                <a:latin typeface="Georgia" pitchFamily="18" charset="0"/>
                <a:cs typeface="Calibri"/>
              </a:rPr>
              <a:t>за</a:t>
            </a:r>
            <a:r>
              <a:rPr lang="ru-RU" spc="5" dirty="0" smtClean="0">
                <a:latin typeface="Georgia" pitchFamily="18" charset="0"/>
                <a:cs typeface="Calibri"/>
              </a:rPr>
              <a:t> </a:t>
            </a:r>
            <a:r>
              <a:rPr lang="ru-RU" spc="-15" dirty="0" smtClean="0">
                <a:latin typeface="Georgia" pitchFamily="18" charset="0"/>
                <a:cs typeface="Calibri"/>
              </a:rPr>
              <a:t>столом.</a:t>
            </a:r>
            <a:r>
              <a:rPr lang="ru-RU" dirty="0" smtClean="0">
                <a:latin typeface="Georgia" pitchFamily="18" charset="0"/>
                <a:cs typeface="Calibri"/>
              </a:rPr>
              <a:t> </a:t>
            </a:r>
            <a:r>
              <a:rPr lang="ru-RU" spc="-5" dirty="0" smtClean="0">
                <a:latin typeface="Georgia" pitchFamily="18" charset="0"/>
                <a:cs typeface="Calibri"/>
              </a:rPr>
              <a:t>Всем</a:t>
            </a:r>
            <a:r>
              <a:rPr lang="ru-RU" spc="-10" dirty="0" smtClean="0">
                <a:latin typeface="Georgia" pitchFamily="18" charset="0"/>
                <a:cs typeface="Calibri"/>
              </a:rPr>
              <a:t> </a:t>
            </a:r>
            <a:r>
              <a:rPr lang="ru-RU" spc="-5" dirty="0" smtClean="0">
                <a:latin typeface="Georgia" pitchFamily="18" charset="0"/>
                <a:cs typeface="Calibri"/>
              </a:rPr>
              <a:t>предлагается </a:t>
            </a:r>
            <a:r>
              <a:rPr lang="ru-RU" dirty="0" smtClean="0">
                <a:latin typeface="Georgia" pitchFamily="18" charset="0"/>
                <a:cs typeface="Calibri"/>
              </a:rPr>
              <a:t> </a:t>
            </a:r>
            <a:r>
              <a:rPr lang="ru-RU" spc="-10" dirty="0" smtClean="0">
                <a:latin typeface="Georgia" pitchFamily="18" charset="0"/>
                <a:cs typeface="Calibri"/>
              </a:rPr>
              <a:t>взяться</a:t>
            </a:r>
            <a:r>
              <a:rPr lang="ru-RU" spc="65" dirty="0" smtClean="0">
                <a:latin typeface="Georgia" pitchFamily="18" charset="0"/>
                <a:cs typeface="Calibri"/>
              </a:rPr>
              <a:t> </a:t>
            </a:r>
            <a:r>
              <a:rPr lang="ru-RU" dirty="0" smtClean="0">
                <a:latin typeface="Georgia" pitchFamily="18" charset="0"/>
                <a:cs typeface="Calibri"/>
              </a:rPr>
              <a:t>левой</a:t>
            </a:r>
            <a:r>
              <a:rPr lang="ru-RU" spc="50" dirty="0" smtClean="0">
                <a:latin typeface="Georgia" pitchFamily="18" charset="0"/>
                <a:cs typeface="Calibri"/>
              </a:rPr>
              <a:t> </a:t>
            </a:r>
            <a:r>
              <a:rPr lang="ru-RU" spc="-10" dirty="0" smtClean="0">
                <a:latin typeface="Georgia" pitchFamily="18" charset="0"/>
                <a:cs typeface="Calibri"/>
              </a:rPr>
              <a:t>рукой</a:t>
            </a:r>
            <a:r>
              <a:rPr lang="ru-RU" spc="50" dirty="0" smtClean="0">
                <a:latin typeface="Georgia" pitchFamily="18" charset="0"/>
                <a:cs typeface="Calibri"/>
              </a:rPr>
              <a:t> </a:t>
            </a:r>
            <a:r>
              <a:rPr lang="ru-RU" spc="-5" dirty="0" smtClean="0">
                <a:latin typeface="Georgia" pitchFamily="18" charset="0"/>
                <a:cs typeface="Calibri"/>
              </a:rPr>
              <a:t>за</a:t>
            </a:r>
            <a:r>
              <a:rPr lang="ru-RU" spc="60" dirty="0" smtClean="0">
                <a:latin typeface="Georgia" pitchFamily="18" charset="0"/>
                <a:cs typeface="Calibri"/>
              </a:rPr>
              <a:t> </a:t>
            </a:r>
            <a:r>
              <a:rPr lang="ru-RU" spc="-10" dirty="0" smtClean="0">
                <a:latin typeface="Georgia" pitchFamily="18" charset="0"/>
                <a:cs typeface="Calibri"/>
              </a:rPr>
              <a:t>кончик</a:t>
            </a:r>
            <a:r>
              <a:rPr lang="ru-RU" spc="65" dirty="0" smtClean="0">
                <a:latin typeface="Georgia" pitchFamily="18" charset="0"/>
                <a:cs typeface="Calibri"/>
              </a:rPr>
              <a:t> </a:t>
            </a:r>
            <a:r>
              <a:rPr lang="ru-RU" spc="-5" dirty="0" smtClean="0">
                <a:latin typeface="Georgia" pitchFamily="18" charset="0"/>
                <a:cs typeface="Calibri"/>
              </a:rPr>
              <a:t>носа, </a:t>
            </a:r>
            <a:r>
              <a:rPr lang="ru-RU" dirty="0" smtClean="0">
                <a:latin typeface="Georgia" pitchFamily="18" charset="0"/>
                <a:cs typeface="Calibri"/>
              </a:rPr>
              <a:t> а</a:t>
            </a:r>
            <a:r>
              <a:rPr lang="ru-RU" spc="30" dirty="0" smtClean="0">
                <a:latin typeface="Georgia" pitchFamily="18" charset="0"/>
                <a:cs typeface="Calibri"/>
              </a:rPr>
              <a:t> </a:t>
            </a:r>
            <a:r>
              <a:rPr lang="ru-RU" spc="-5" dirty="0" smtClean="0">
                <a:latin typeface="Georgia" pitchFamily="18" charset="0"/>
                <a:cs typeface="Calibri"/>
              </a:rPr>
              <a:t>правой</a:t>
            </a:r>
            <a:r>
              <a:rPr lang="ru-RU" spc="45" dirty="0" smtClean="0">
                <a:latin typeface="Georgia" pitchFamily="18" charset="0"/>
                <a:cs typeface="Calibri"/>
              </a:rPr>
              <a:t> </a:t>
            </a:r>
            <a:r>
              <a:rPr lang="ru-RU" spc="-10" dirty="0" smtClean="0">
                <a:latin typeface="Georgia" pitchFamily="18" charset="0"/>
                <a:cs typeface="Calibri"/>
              </a:rPr>
              <a:t>рукой</a:t>
            </a:r>
            <a:r>
              <a:rPr lang="ru-RU" spc="35" dirty="0" smtClean="0">
                <a:latin typeface="Georgia" pitchFamily="18" charset="0"/>
                <a:cs typeface="Calibri"/>
              </a:rPr>
              <a:t> </a:t>
            </a:r>
            <a:r>
              <a:rPr lang="ru-RU" dirty="0" smtClean="0">
                <a:latin typeface="Georgia" pitchFamily="18" charset="0"/>
                <a:cs typeface="Calibri"/>
              </a:rPr>
              <a:t>–</a:t>
            </a:r>
            <a:r>
              <a:rPr lang="ru-RU" spc="45" dirty="0" smtClean="0">
                <a:latin typeface="Georgia" pitchFamily="18" charset="0"/>
                <a:cs typeface="Calibri"/>
              </a:rPr>
              <a:t> </a:t>
            </a:r>
            <a:r>
              <a:rPr lang="ru-RU" spc="-5" dirty="0" smtClean="0">
                <a:latin typeface="Georgia" pitchFamily="18" charset="0"/>
                <a:cs typeface="Calibri"/>
              </a:rPr>
              <a:t>за</a:t>
            </a:r>
            <a:r>
              <a:rPr lang="ru-RU" spc="45" dirty="0" smtClean="0">
                <a:latin typeface="Georgia" pitchFamily="18" charset="0"/>
                <a:cs typeface="Calibri"/>
              </a:rPr>
              <a:t> </a:t>
            </a:r>
            <a:r>
              <a:rPr lang="ru-RU" spc="-5" dirty="0" smtClean="0">
                <a:latin typeface="Georgia" pitchFamily="18" charset="0"/>
                <a:cs typeface="Calibri"/>
              </a:rPr>
              <a:t>мочку</a:t>
            </a:r>
            <a:r>
              <a:rPr lang="ru-RU" spc="35" dirty="0" smtClean="0">
                <a:latin typeface="Georgia" pitchFamily="18" charset="0"/>
                <a:cs typeface="Calibri"/>
              </a:rPr>
              <a:t> </a:t>
            </a:r>
            <a:r>
              <a:rPr lang="ru-RU" spc="-5" dirty="0" smtClean="0">
                <a:latin typeface="Georgia" pitchFamily="18" charset="0"/>
                <a:cs typeface="Calibri"/>
              </a:rPr>
              <a:t>левого </a:t>
            </a:r>
            <a:r>
              <a:rPr lang="ru-RU" dirty="0" smtClean="0">
                <a:latin typeface="Georgia" pitchFamily="18" charset="0"/>
                <a:cs typeface="Calibri"/>
              </a:rPr>
              <a:t> уха. </a:t>
            </a:r>
            <a:r>
              <a:rPr lang="ru-RU" spc="-5" dirty="0" smtClean="0">
                <a:latin typeface="Georgia" pitchFamily="18" charset="0"/>
                <a:cs typeface="Calibri"/>
              </a:rPr>
              <a:t>По хлопку </a:t>
            </a:r>
            <a:r>
              <a:rPr lang="ru-RU" spc="-10" dirty="0" smtClean="0">
                <a:latin typeface="Georgia" pitchFamily="18" charset="0"/>
                <a:cs typeface="Calibri"/>
              </a:rPr>
              <a:t>ведущего </a:t>
            </a:r>
            <a:r>
              <a:rPr lang="ru-RU" spc="-15" dirty="0" smtClean="0">
                <a:latin typeface="Georgia" pitchFamily="18" charset="0"/>
                <a:cs typeface="Calibri"/>
              </a:rPr>
              <a:t>необходимо </a:t>
            </a:r>
            <a:r>
              <a:rPr lang="ru-RU" spc="-395" dirty="0" smtClean="0">
                <a:latin typeface="Georgia" pitchFamily="18" charset="0"/>
                <a:cs typeface="Calibri"/>
              </a:rPr>
              <a:t> </a:t>
            </a:r>
            <a:r>
              <a:rPr lang="ru-RU" spc="-5" dirty="0" smtClean="0">
                <a:latin typeface="Georgia" pitchFamily="18" charset="0"/>
                <a:cs typeface="Calibri"/>
              </a:rPr>
              <a:t>поменять</a:t>
            </a:r>
            <a:r>
              <a:rPr lang="ru-RU" spc="15" dirty="0" smtClean="0">
                <a:latin typeface="Georgia" pitchFamily="18" charset="0"/>
                <a:cs typeface="Calibri"/>
              </a:rPr>
              <a:t> </a:t>
            </a:r>
            <a:r>
              <a:rPr lang="ru-RU" spc="-15" dirty="0" smtClean="0">
                <a:latin typeface="Georgia" pitchFamily="18" charset="0"/>
                <a:cs typeface="Calibri"/>
              </a:rPr>
              <a:t>положение</a:t>
            </a:r>
            <a:r>
              <a:rPr lang="ru-RU" dirty="0" smtClean="0">
                <a:latin typeface="Georgia" pitchFamily="18" charset="0"/>
                <a:cs typeface="Calibri"/>
              </a:rPr>
              <a:t> </a:t>
            </a:r>
            <a:r>
              <a:rPr lang="ru-RU" spc="-5" dirty="0" smtClean="0">
                <a:latin typeface="Georgia" pitchFamily="18" charset="0"/>
                <a:cs typeface="Calibri"/>
              </a:rPr>
              <a:t>рук,</a:t>
            </a:r>
            <a:r>
              <a:rPr lang="ru-RU" spc="5" dirty="0" smtClean="0">
                <a:latin typeface="Georgia" pitchFamily="18" charset="0"/>
                <a:cs typeface="Calibri"/>
              </a:rPr>
              <a:t> </a:t>
            </a:r>
            <a:r>
              <a:rPr lang="ru-RU" spc="-15" dirty="0" smtClean="0">
                <a:latin typeface="Georgia" pitchFamily="18" charset="0"/>
                <a:cs typeface="Calibri"/>
              </a:rPr>
              <a:t>то</a:t>
            </a:r>
            <a:r>
              <a:rPr lang="ru-RU" spc="5" dirty="0" smtClean="0">
                <a:latin typeface="Georgia" pitchFamily="18" charset="0"/>
                <a:cs typeface="Calibri"/>
              </a:rPr>
              <a:t> </a:t>
            </a:r>
            <a:r>
              <a:rPr lang="ru-RU" spc="-5" dirty="0" smtClean="0">
                <a:latin typeface="Georgia" pitchFamily="18" charset="0"/>
                <a:cs typeface="Calibri"/>
              </a:rPr>
              <a:t>есть </a:t>
            </a:r>
            <a:r>
              <a:rPr lang="ru-RU" dirty="0" smtClean="0">
                <a:latin typeface="Georgia" pitchFamily="18" charset="0"/>
                <a:cs typeface="Calibri"/>
              </a:rPr>
              <a:t> левой</a:t>
            </a:r>
            <a:r>
              <a:rPr lang="ru-RU" spc="25" dirty="0" smtClean="0">
                <a:latin typeface="Georgia" pitchFamily="18" charset="0"/>
                <a:cs typeface="Calibri"/>
              </a:rPr>
              <a:t> </a:t>
            </a:r>
            <a:r>
              <a:rPr lang="ru-RU" spc="-10" dirty="0" smtClean="0">
                <a:latin typeface="Georgia" pitchFamily="18" charset="0"/>
                <a:cs typeface="Calibri"/>
              </a:rPr>
              <a:t>рукой</a:t>
            </a:r>
            <a:r>
              <a:rPr lang="ru-RU" spc="25" dirty="0" smtClean="0">
                <a:latin typeface="Georgia" pitchFamily="18" charset="0"/>
                <a:cs typeface="Calibri"/>
              </a:rPr>
              <a:t> </a:t>
            </a:r>
            <a:r>
              <a:rPr lang="ru-RU" spc="-10" dirty="0" smtClean="0">
                <a:latin typeface="Georgia" pitchFamily="18" charset="0"/>
                <a:cs typeface="Calibri"/>
              </a:rPr>
              <a:t>взяться</a:t>
            </a:r>
            <a:r>
              <a:rPr lang="ru-RU" spc="45" dirty="0" smtClean="0">
                <a:latin typeface="Georgia" pitchFamily="18" charset="0"/>
                <a:cs typeface="Calibri"/>
              </a:rPr>
              <a:t> </a:t>
            </a:r>
            <a:r>
              <a:rPr lang="ru-RU" spc="-5" dirty="0" smtClean="0">
                <a:latin typeface="Georgia" pitchFamily="18" charset="0"/>
                <a:cs typeface="Calibri"/>
              </a:rPr>
              <a:t>за</a:t>
            </a:r>
            <a:r>
              <a:rPr lang="ru-RU" spc="35" dirty="0" smtClean="0">
                <a:latin typeface="Georgia" pitchFamily="18" charset="0"/>
                <a:cs typeface="Calibri"/>
              </a:rPr>
              <a:t> </a:t>
            </a:r>
            <a:r>
              <a:rPr lang="ru-RU" spc="-5" dirty="0" smtClean="0">
                <a:latin typeface="Georgia" pitchFamily="18" charset="0"/>
                <a:cs typeface="Calibri"/>
              </a:rPr>
              <a:t>мочку </a:t>
            </a:r>
            <a:r>
              <a:rPr lang="ru-RU" dirty="0" smtClean="0">
                <a:latin typeface="Georgia" pitchFamily="18" charset="0"/>
                <a:cs typeface="Calibri"/>
              </a:rPr>
              <a:t> </a:t>
            </a:r>
            <a:r>
              <a:rPr lang="ru-RU" spc="-5" dirty="0" smtClean="0">
                <a:latin typeface="Georgia" pitchFamily="18" charset="0"/>
                <a:cs typeface="Calibri"/>
              </a:rPr>
              <a:t>правого</a:t>
            </a:r>
            <a:r>
              <a:rPr lang="ru-RU" dirty="0" smtClean="0">
                <a:latin typeface="Georgia" pitchFamily="18" charset="0"/>
                <a:cs typeface="Calibri"/>
              </a:rPr>
              <a:t> уха,</a:t>
            </a:r>
            <a:r>
              <a:rPr lang="ru-RU" spc="-10" dirty="0" smtClean="0">
                <a:latin typeface="Georgia" pitchFamily="18" charset="0"/>
                <a:cs typeface="Calibri"/>
              </a:rPr>
              <a:t> </a:t>
            </a:r>
            <a:r>
              <a:rPr lang="ru-RU" dirty="0" smtClean="0">
                <a:latin typeface="Georgia" pitchFamily="18" charset="0"/>
                <a:cs typeface="Calibri"/>
              </a:rPr>
              <a:t>а</a:t>
            </a:r>
            <a:r>
              <a:rPr lang="ru-RU" spc="-10" dirty="0" smtClean="0">
                <a:latin typeface="Georgia" pitchFamily="18" charset="0"/>
                <a:cs typeface="Calibri"/>
              </a:rPr>
              <a:t> </a:t>
            </a:r>
            <a:r>
              <a:rPr lang="ru-RU" spc="-5" dirty="0" smtClean="0">
                <a:latin typeface="Georgia" pitchFamily="18" charset="0"/>
                <a:cs typeface="Calibri"/>
              </a:rPr>
              <a:t>правой</a:t>
            </a:r>
            <a:r>
              <a:rPr lang="ru-RU" spc="5" dirty="0" smtClean="0">
                <a:latin typeface="Georgia" pitchFamily="18" charset="0"/>
                <a:cs typeface="Calibri"/>
              </a:rPr>
              <a:t> </a:t>
            </a:r>
            <a:r>
              <a:rPr lang="ru-RU" spc="-10" dirty="0" smtClean="0">
                <a:latin typeface="Georgia" pitchFamily="18" charset="0"/>
                <a:cs typeface="Calibri"/>
              </a:rPr>
              <a:t>рукой</a:t>
            </a:r>
            <a:r>
              <a:rPr lang="ru-RU" spc="5" dirty="0" smtClean="0">
                <a:latin typeface="Georgia" pitchFamily="18" charset="0"/>
                <a:cs typeface="Calibri"/>
              </a:rPr>
              <a:t> </a:t>
            </a:r>
            <a:r>
              <a:rPr lang="ru-RU" dirty="0" smtClean="0">
                <a:latin typeface="Georgia" pitchFamily="18" charset="0"/>
                <a:cs typeface="Calibri"/>
              </a:rPr>
              <a:t>–</a:t>
            </a:r>
            <a:r>
              <a:rPr lang="ru-RU" spc="-5" dirty="0" smtClean="0">
                <a:latin typeface="Georgia" pitchFamily="18" charset="0"/>
                <a:cs typeface="Calibri"/>
              </a:rPr>
              <a:t> за</a:t>
            </a:r>
            <a:r>
              <a:rPr lang="ru-RU" spc="10" dirty="0" smtClean="0">
                <a:latin typeface="Georgia" pitchFamily="18" charset="0"/>
                <a:cs typeface="Calibri"/>
              </a:rPr>
              <a:t> </a:t>
            </a:r>
            <a:r>
              <a:rPr lang="ru-RU" spc="-10" dirty="0" smtClean="0">
                <a:latin typeface="Georgia" pitchFamily="18" charset="0"/>
                <a:cs typeface="Calibri"/>
              </a:rPr>
              <a:t>нос. </a:t>
            </a:r>
            <a:r>
              <a:rPr lang="ru-RU" spc="-395" dirty="0" smtClean="0">
                <a:latin typeface="Georgia" pitchFamily="18" charset="0"/>
                <a:cs typeface="Calibri"/>
              </a:rPr>
              <a:t> </a:t>
            </a:r>
            <a:r>
              <a:rPr lang="ru-RU" spc="-5" dirty="0" smtClean="0">
                <a:latin typeface="Georgia" pitchFamily="18" charset="0"/>
                <a:cs typeface="Calibri"/>
              </a:rPr>
              <a:t>Сначала промежутки</a:t>
            </a:r>
            <a:r>
              <a:rPr lang="ru-RU" spc="5" dirty="0" smtClean="0">
                <a:latin typeface="Georgia" pitchFamily="18" charset="0"/>
                <a:cs typeface="Calibri"/>
              </a:rPr>
              <a:t> </a:t>
            </a:r>
            <a:r>
              <a:rPr lang="ru-RU" spc="-10" dirty="0" smtClean="0">
                <a:latin typeface="Georgia" pitchFamily="18" charset="0"/>
                <a:cs typeface="Calibri"/>
              </a:rPr>
              <a:t>между </a:t>
            </a:r>
            <a:r>
              <a:rPr lang="ru-RU" spc="-5" dirty="0" smtClean="0">
                <a:latin typeface="Georgia" pitchFamily="18" charset="0"/>
                <a:cs typeface="Calibri"/>
              </a:rPr>
              <a:t> хлопками</a:t>
            </a:r>
            <a:r>
              <a:rPr lang="ru-RU" dirty="0" smtClean="0">
                <a:latin typeface="Georgia" pitchFamily="18" charset="0"/>
                <a:cs typeface="Calibri"/>
              </a:rPr>
              <a:t> </a:t>
            </a:r>
            <a:r>
              <a:rPr lang="ru-RU" spc="-5" dirty="0" smtClean="0">
                <a:latin typeface="Georgia" pitchFamily="18" charset="0"/>
                <a:cs typeface="Calibri"/>
              </a:rPr>
              <a:t>длинные,</a:t>
            </a:r>
            <a:r>
              <a:rPr lang="ru-RU" spc="395" dirty="0" smtClean="0">
                <a:latin typeface="Georgia" pitchFamily="18" charset="0"/>
                <a:cs typeface="Calibri"/>
              </a:rPr>
              <a:t> </a:t>
            </a:r>
            <a:r>
              <a:rPr lang="ru-RU" dirty="0" smtClean="0">
                <a:latin typeface="Georgia" pitchFamily="18" charset="0"/>
                <a:cs typeface="Calibri"/>
              </a:rPr>
              <a:t>а</a:t>
            </a:r>
            <a:r>
              <a:rPr lang="ru-RU" spc="405" dirty="0" smtClean="0">
                <a:latin typeface="Georgia" pitchFamily="18" charset="0"/>
                <a:cs typeface="Calibri"/>
              </a:rPr>
              <a:t> </a:t>
            </a:r>
            <a:r>
              <a:rPr lang="ru-RU" spc="-15" dirty="0" smtClean="0">
                <a:latin typeface="Georgia" pitchFamily="18" charset="0"/>
                <a:cs typeface="Calibri"/>
              </a:rPr>
              <a:t>потом </a:t>
            </a:r>
            <a:r>
              <a:rPr lang="ru-RU" spc="-10" dirty="0" smtClean="0">
                <a:latin typeface="Georgia" pitchFamily="18" charset="0"/>
                <a:cs typeface="Calibri"/>
              </a:rPr>
              <a:t> ведущий</a:t>
            </a:r>
            <a:r>
              <a:rPr lang="ru-RU" spc="-5" dirty="0" smtClean="0">
                <a:latin typeface="Georgia" pitchFamily="18" charset="0"/>
                <a:cs typeface="Calibri"/>
              </a:rPr>
              <a:t> увеличивает </a:t>
            </a:r>
            <a:r>
              <a:rPr lang="ru-RU" spc="-10" dirty="0" smtClean="0">
                <a:latin typeface="Georgia" pitchFamily="18" charset="0"/>
                <a:cs typeface="Calibri"/>
              </a:rPr>
              <a:t>темп</a:t>
            </a:r>
            <a:r>
              <a:rPr lang="ru-RU" spc="5" dirty="0" smtClean="0">
                <a:latin typeface="Georgia" pitchFamily="18" charset="0"/>
                <a:cs typeface="Calibri"/>
              </a:rPr>
              <a:t> </a:t>
            </a:r>
            <a:r>
              <a:rPr lang="ru-RU" spc="-5" dirty="0" smtClean="0">
                <a:latin typeface="Georgia" pitchFamily="18" charset="0"/>
                <a:cs typeface="Calibri"/>
              </a:rPr>
              <a:t>игры,</a:t>
            </a:r>
            <a:r>
              <a:rPr lang="ru-RU" dirty="0" smtClean="0">
                <a:latin typeface="Georgia" pitchFamily="18" charset="0"/>
                <a:cs typeface="Calibri"/>
              </a:rPr>
              <a:t> и </a:t>
            </a:r>
            <a:r>
              <a:rPr lang="ru-RU" spc="5" dirty="0" smtClean="0">
                <a:latin typeface="Georgia" pitchFamily="18" charset="0"/>
                <a:cs typeface="Calibri"/>
              </a:rPr>
              <a:t> </a:t>
            </a:r>
            <a:r>
              <a:rPr lang="ru-RU" spc="-5" dirty="0" smtClean="0">
                <a:latin typeface="Georgia" pitchFamily="18" charset="0"/>
                <a:cs typeface="Calibri"/>
              </a:rPr>
              <a:t>промежутки</a:t>
            </a:r>
            <a:r>
              <a:rPr lang="ru-RU" dirty="0" smtClean="0">
                <a:latin typeface="Georgia" pitchFamily="18" charset="0"/>
                <a:cs typeface="Calibri"/>
              </a:rPr>
              <a:t> </a:t>
            </a:r>
            <a:r>
              <a:rPr lang="ru-RU" spc="-10" dirty="0" smtClean="0">
                <a:latin typeface="Georgia" pitchFamily="18" charset="0"/>
                <a:cs typeface="Calibri"/>
              </a:rPr>
              <a:t>между</a:t>
            </a:r>
            <a:r>
              <a:rPr lang="ru-RU" spc="-15" dirty="0" smtClean="0">
                <a:latin typeface="Georgia" pitchFamily="18" charset="0"/>
                <a:cs typeface="Calibri"/>
              </a:rPr>
              <a:t> </a:t>
            </a:r>
            <a:r>
              <a:rPr lang="ru-RU" spc="-5" dirty="0" smtClean="0">
                <a:latin typeface="Georgia" pitchFamily="18" charset="0"/>
                <a:cs typeface="Calibri"/>
              </a:rPr>
              <a:t>хлопками </a:t>
            </a:r>
            <a:r>
              <a:rPr lang="ru-RU" dirty="0" smtClean="0">
                <a:latin typeface="Georgia" pitchFamily="18" charset="0"/>
                <a:cs typeface="Calibri"/>
              </a:rPr>
              <a:t> </a:t>
            </a:r>
            <a:r>
              <a:rPr lang="ru-RU" spc="-10" dirty="0" smtClean="0">
                <a:latin typeface="Georgia" pitchFamily="18" charset="0"/>
                <a:cs typeface="Calibri"/>
              </a:rPr>
              <a:t>становятся</a:t>
            </a:r>
            <a:r>
              <a:rPr lang="ru-RU" spc="5" dirty="0" smtClean="0">
                <a:latin typeface="Georgia" pitchFamily="18" charset="0"/>
                <a:cs typeface="Calibri"/>
              </a:rPr>
              <a:t> </a:t>
            </a:r>
            <a:r>
              <a:rPr lang="ru-RU" spc="-5" dirty="0" smtClean="0">
                <a:latin typeface="Georgia" pitchFamily="18" charset="0"/>
                <a:cs typeface="Calibri"/>
              </a:rPr>
              <a:t>все</a:t>
            </a:r>
            <a:r>
              <a:rPr lang="ru-RU" spc="10" dirty="0" smtClean="0">
                <a:latin typeface="Georgia" pitchFamily="18" charset="0"/>
                <a:cs typeface="Calibri"/>
              </a:rPr>
              <a:t> </a:t>
            </a:r>
            <a:r>
              <a:rPr lang="ru-RU" spc="-5" dirty="0" smtClean="0">
                <a:latin typeface="Georgia" pitchFamily="18" charset="0"/>
                <a:cs typeface="Calibri"/>
              </a:rPr>
              <a:t>меньше</a:t>
            </a:r>
            <a:r>
              <a:rPr lang="ru-RU" spc="20" dirty="0" smtClean="0">
                <a:latin typeface="Georgia" pitchFamily="18" charset="0"/>
                <a:cs typeface="Calibri"/>
              </a:rPr>
              <a:t> </a:t>
            </a:r>
            <a:r>
              <a:rPr lang="ru-RU" dirty="0" smtClean="0">
                <a:latin typeface="Georgia" pitchFamily="18" charset="0"/>
                <a:cs typeface="Calibri"/>
              </a:rPr>
              <a:t>и</a:t>
            </a:r>
            <a:r>
              <a:rPr lang="ru-RU" spc="5" dirty="0" smtClean="0">
                <a:latin typeface="Georgia" pitchFamily="18" charset="0"/>
                <a:cs typeface="Calibri"/>
              </a:rPr>
              <a:t> </a:t>
            </a:r>
            <a:r>
              <a:rPr lang="ru-RU" spc="-5" dirty="0" smtClean="0">
                <a:latin typeface="Georgia" pitchFamily="18" charset="0"/>
                <a:cs typeface="Calibri"/>
              </a:rPr>
              <a:t>меньше. </a:t>
            </a:r>
            <a:r>
              <a:rPr lang="ru-RU" dirty="0" smtClean="0">
                <a:latin typeface="Georgia" pitchFamily="18" charset="0"/>
                <a:cs typeface="Calibri"/>
              </a:rPr>
              <a:t> </a:t>
            </a:r>
            <a:r>
              <a:rPr lang="ru-RU" spc="-5" dirty="0" smtClean="0">
                <a:latin typeface="Georgia" pitchFamily="18" charset="0"/>
                <a:cs typeface="Calibri"/>
              </a:rPr>
              <a:t>Побеждает</a:t>
            </a:r>
            <a:r>
              <a:rPr lang="ru-RU" dirty="0" smtClean="0">
                <a:latin typeface="Georgia" pitchFamily="18" charset="0"/>
                <a:cs typeface="Calibri"/>
              </a:rPr>
              <a:t> </a:t>
            </a:r>
            <a:r>
              <a:rPr lang="ru-RU" spc="-30" dirty="0" smtClean="0">
                <a:latin typeface="Georgia" pitchFamily="18" charset="0"/>
                <a:cs typeface="Calibri"/>
              </a:rPr>
              <a:t>тот,</a:t>
            </a:r>
            <a:r>
              <a:rPr lang="ru-RU" spc="10" dirty="0" smtClean="0">
                <a:latin typeface="Georgia" pitchFamily="18" charset="0"/>
                <a:cs typeface="Calibri"/>
              </a:rPr>
              <a:t> </a:t>
            </a:r>
            <a:r>
              <a:rPr lang="ru-RU" spc="-10" dirty="0" smtClean="0">
                <a:latin typeface="Georgia" pitchFamily="18" charset="0"/>
                <a:cs typeface="Calibri"/>
              </a:rPr>
              <a:t>кто</a:t>
            </a:r>
            <a:r>
              <a:rPr lang="ru-RU" spc="5" dirty="0" smtClean="0">
                <a:latin typeface="Georgia" pitchFamily="18" charset="0"/>
                <a:cs typeface="Calibri"/>
              </a:rPr>
              <a:t> </a:t>
            </a:r>
            <a:r>
              <a:rPr lang="ru-RU" spc="-10" dirty="0" smtClean="0">
                <a:latin typeface="Georgia" pitchFamily="18" charset="0"/>
                <a:cs typeface="Calibri"/>
              </a:rPr>
              <a:t>дольше</a:t>
            </a:r>
            <a:r>
              <a:rPr lang="ru-RU" dirty="0" smtClean="0">
                <a:latin typeface="Georgia" pitchFamily="18" charset="0"/>
                <a:cs typeface="Calibri"/>
              </a:rPr>
              <a:t> </a:t>
            </a:r>
            <a:r>
              <a:rPr lang="ru-RU" spc="-5" dirty="0" smtClean="0">
                <a:latin typeface="Georgia" pitchFamily="18" charset="0"/>
                <a:cs typeface="Calibri"/>
              </a:rPr>
              <a:t>всех </a:t>
            </a:r>
            <a:r>
              <a:rPr lang="ru-RU" dirty="0" smtClean="0">
                <a:latin typeface="Georgia" pitchFamily="18" charset="0"/>
                <a:cs typeface="Calibri"/>
              </a:rPr>
              <a:t> </a:t>
            </a:r>
            <a:r>
              <a:rPr lang="ru-RU" spc="-10" dirty="0" smtClean="0">
                <a:latin typeface="Georgia" pitchFamily="18" charset="0"/>
                <a:cs typeface="Calibri"/>
              </a:rPr>
              <a:t>продержался </a:t>
            </a:r>
            <a:r>
              <a:rPr lang="ru-RU" dirty="0" smtClean="0">
                <a:latin typeface="Georgia" pitchFamily="18" charset="0"/>
                <a:cs typeface="Calibri"/>
              </a:rPr>
              <a:t>и </a:t>
            </a:r>
            <a:r>
              <a:rPr lang="ru-RU" spc="-5" dirty="0" smtClean="0">
                <a:latin typeface="Georgia" pitchFamily="18" charset="0"/>
                <a:cs typeface="Calibri"/>
              </a:rPr>
              <a:t>не запутался </a:t>
            </a:r>
            <a:r>
              <a:rPr lang="ru-RU" dirty="0" smtClean="0">
                <a:latin typeface="Georgia" pitchFamily="18" charset="0"/>
                <a:cs typeface="Calibri"/>
              </a:rPr>
              <a:t>в </a:t>
            </a:r>
            <a:r>
              <a:rPr lang="ru-RU" spc="-5" dirty="0" smtClean="0">
                <a:latin typeface="Georgia" pitchFamily="18" charset="0"/>
                <a:cs typeface="Calibri"/>
              </a:rPr>
              <a:t>руках, </a:t>
            </a:r>
            <a:r>
              <a:rPr lang="ru-RU" dirty="0" smtClean="0">
                <a:latin typeface="Georgia" pitchFamily="18" charset="0"/>
                <a:cs typeface="Calibri"/>
              </a:rPr>
              <a:t> </a:t>
            </a:r>
            <a:r>
              <a:rPr lang="ru-RU" spc="-5" dirty="0" smtClean="0">
                <a:latin typeface="Georgia" pitchFamily="18" charset="0"/>
                <a:cs typeface="Calibri"/>
              </a:rPr>
              <a:t>носах </a:t>
            </a:r>
            <a:r>
              <a:rPr lang="ru-RU" dirty="0" smtClean="0">
                <a:latin typeface="Georgia" pitchFamily="18" charset="0"/>
                <a:cs typeface="Calibri"/>
              </a:rPr>
              <a:t>и</a:t>
            </a:r>
            <a:r>
              <a:rPr lang="ru-RU" spc="10" dirty="0" smtClean="0">
                <a:latin typeface="Georgia" pitchFamily="18" charset="0"/>
                <a:cs typeface="Calibri"/>
              </a:rPr>
              <a:t> </a:t>
            </a:r>
            <a:r>
              <a:rPr lang="ru-RU" spc="-5" dirty="0" smtClean="0">
                <a:latin typeface="Georgia" pitchFamily="18" charset="0"/>
                <a:cs typeface="Calibri"/>
              </a:rPr>
              <a:t>ушах.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7395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369</Words>
  <Application>Microsoft Office PowerPoint</Application>
  <PresentationFormat>Произвольный</PresentationFormat>
  <Paragraphs>68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Трудности  обучения и проблемы поведения  </vt:lpstr>
      <vt:lpstr>Слайд 4</vt:lpstr>
      <vt:lpstr>Слайд 5</vt:lpstr>
      <vt:lpstr>Слайд 6</vt:lpstr>
      <vt:lpstr>Слайд 7</vt:lpstr>
      <vt:lpstr>Слайд 8</vt:lpstr>
      <vt:lpstr>Примеры упражнений нейрогимнастики</vt:lpstr>
      <vt:lpstr>Слайд 10</vt:lpstr>
      <vt:lpstr>НЕЙРОТРЕНАЖЕРЫ</vt:lpstr>
      <vt:lpstr>Слайд 12</vt:lpstr>
      <vt:lpstr>Нейроскакалка</vt:lpstr>
      <vt:lpstr>Работа с родителями</vt:lpstr>
      <vt:lpstr>Нейрогимнастика для дошкольников дает возможность решить массу конкретных задач, а не только усилить межполушарное взаимодействие. </vt:lpstr>
      <vt:lpstr>Спасибо за внимание!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lera.goncharova.66@mail.ru</dc:creator>
  <cp:lastModifiedBy>User</cp:lastModifiedBy>
  <cp:revision>59</cp:revision>
  <dcterms:created xsi:type="dcterms:W3CDTF">2022-01-12T04:38:03Z</dcterms:created>
  <dcterms:modified xsi:type="dcterms:W3CDTF">2024-03-10T12:59:15Z</dcterms:modified>
</cp:coreProperties>
</file>